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4" r:id="rId12"/>
    <p:sldId id="275" r:id="rId13"/>
    <p:sldId id="276" r:id="rId14"/>
    <p:sldId id="273" r:id="rId15"/>
    <p:sldId id="281" r:id="rId1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01ED48-A2B1-47F7-9FE8-266F89DB564B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E474BC-0B97-4C9D-B944-C1F2E5C5F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7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5C042D-9DD0-4151-A313-D77571A8F9F5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178D47-69E9-47A8-B689-F1C46CC54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6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650CBD-D6B0-4455-9C56-B94C12A59EA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work\blooood\present\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3214686"/>
            <a:ext cx="5143536" cy="1470025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work\blooood\Новая папка (2)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928926" y="2285992"/>
            <a:ext cx="5786478" cy="364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8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779838" y="2636838"/>
            <a:ext cx="5364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6" name="Заголовок 6"/>
          <p:cNvSpPr>
            <a:spLocks noGrp="1"/>
          </p:cNvSpPr>
          <p:nvPr>
            <p:ph type="ctrTitle"/>
          </p:nvPr>
        </p:nvSpPr>
        <p:spPr bwMode="auto">
          <a:xfrm>
            <a:off x="3857625" y="3498852"/>
            <a:ext cx="5143500" cy="7159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Итоги работы Единого донорского центра за 2017 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2285992"/>
            <a:ext cx="6807700" cy="3643338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Информация, необходимая для ведения базы данных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донорства крови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и ее компонентов,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представляется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в виде электронного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документа, подписанного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электронной подписью, или документа на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бумажном носителе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, форма которого утверждается Министерством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здравоохранения Российской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настоящий момент не все учреждения предоставляю информацию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Информация вносится частично.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во всех районах в ОПК и КТ </a:t>
            </a:r>
            <a:r>
              <a:rPr lang="ru-RU" dirty="0" err="1" smtClean="0">
                <a:solidFill>
                  <a:srgbClr val="FF0000"/>
                </a:solidFill>
              </a:rPr>
              <a:t>рпедоставляется</a:t>
            </a:r>
            <a:r>
              <a:rPr lang="ru-RU" dirty="0" smtClean="0">
                <a:solidFill>
                  <a:srgbClr val="FF0000"/>
                </a:solidFill>
              </a:rPr>
              <a:t> информация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части КТ и ОПК нет даже компьютера.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81326" y="1268760"/>
            <a:ext cx="5857916" cy="78581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err="1" smtClean="0"/>
              <a:t>Постановение</a:t>
            </a:r>
            <a:r>
              <a:rPr lang="ru-RU" sz="2000" dirty="0" smtClean="0"/>
              <a:t> правительства РФ </a:t>
            </a:r>
            <a:br>
              <a:rPr lang="ru-RU" sz="2000" dirty="0" smtClean="0"/>
            </a:br>
            <a:r>
              <a:rPr lang="ru-RU" sz="2000" dirty="0" smtClean="0"/>
              <a:t>от 5 августа 2013 г. № 667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276872"/>
            <a:ext cx="6591676" cy="3087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МИНИСТЕРСТВО ЗДРАВООХРАНЕНИЯ РОССИЙСКОЙ ФЕДЕРАЦИИ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ФЕДЕРАЛЬНОЕ МЕДИКО-БИОЛОГИЧЕСКОЕ АГЕНТСТВО</a:t>
            </a:r>
          </a:p>
          <a:p>
            <a:pPr marL="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17 апреля 2015 г. N 63</a:t>
            </a:r>
          </a:p>
          <a:p>
            <a:pPr marL="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УТВЕРЖДЕНИИ ПОРЯДКА ОРГАНИЗАЦИИ ИНФОРМАЦИОННОГО ОБМЕНА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УЧРЕЖДЕНИЙ, ОСУЩЕСТВЛЯЮЩИХ ДЕЯТЕЛЬНОСТЬ В СФЕРЕ ОБРАЩЕНИЯ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ДОНОРСКОЙ КРОВИ И (ИЛИ) ЕЕ КОМПОНЕНТОВ, В СОСТАВЕ ЕДИНОЙ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ИНФОРМАЦИОННОЙ БАЗЫ ДАННЫХ ПО ОСУЩЕСТВЛЕНИЮ МЕРОПРИЯТИЙ,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СВЯЗАННЫХ С ОБЕСПЕЧЕНИЕМ БЕЗОПАСНОСТИ ДОНОРСКОЙ КРОВИ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ЕЕ КОМПОНЕНТОВ, РАЗВИТИЕМ, ОРГАНИЗАЦИЕЙ И ПРОПАГАНДОЙ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ДОНОРСТВА КРОВИ И ЕЕ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КОМПОНЕНТОВ»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1340768"/>
            <a:ext cx="5857916" cy="558394"/>
          </a:xfrm>
        </p:spPr>
        <p:txBody>
          <a:bodyPr/>
          <a:lstStyle/>
          <a:p>
            <a:r>
              <a:rPr lang="ru-RU" sz="1600" dirty="0" smtClean="0"/>
              <a:t>Порядок подключения учреждений СК к ЕИС службы крови.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85992"/>
            <a:ext cx="8247860" cy="3643338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Учреждение, осуществляющее деятельность в сфере обращения донорской крови и (или) ее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компонентов (далее - Заявитель), направляет обращение в региональный информационный центр (далее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РИЦ) по месту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своего расположения о необходимости обеспечения информационного обмена с базой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данных единого донорского центра (далее - ЕДЦ) в рамках базы данных донорства крови и ее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компонентов за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счет собственных средств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РИЦ направляет в адрес ФГБУЗ "Центр крови ФМБА России" (123182, г. Москва, ул. </a:t>
            </a:r>
            <a:r>
              <a:rPr lang="ru-RU" sz="1400" b="0" dirty="0" err="1">
                <a:latin typeface="Times New Roman" pitchFamily="18" charset="0"/>
                <a:cs typeface="Times New Roman" pitchFamily="18" charset="0"/>
              </a:rPr>
              <a:t>Щукинская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, д. 6,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к. 2) обращение о необходимости обеспечения информационного обмена с базой данных ЕДЦ в рамках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базы данных донорства крови и ее компонентов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РИЦ обеспечивает проверку Заявителя на соответствие требованиям Федерального закона N 152ФЗ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от 27.07.2006 "О персональных данных" и иных действующих нормативных актов в сфере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информационной безопасности. При этом уровень защищенности Заявителя должен быть не ниже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уровня, присвоенного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самому РИЦ;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660" y="2204864"/>
            <a:ext cx="8031836" cy="3643338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РИЦ обеспечивает взаимодействие с Заявителем по защищенным каналам связи между РИЦ и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Заявителем (при необходимости с внесением соответствующих изменений в аттестат соответствия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объекта информатизации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требованиям по безопасности информации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С целью организации </a:t>
            </a:r>
            <a:r>
              <a:rPr lang="ru-RU" sz="1400" b="0" dirty="0" err="1">
                <a:latin typeface="Times New Roman" pitchFamily="18" charset="0"/>
                <a:cs typeface="Times New Roman" pitchFamily="18" charset="0"/>
              </a:rPr>
              <a:t>криптозащищенных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 каналов связи на базе </a:t>
            </a:r>
            <a:r>
              <a:rPr lang="ru-RU" sz="1400" b="0" dirty="0" err="1">
                <a:latin typeface="Times New Roman" pitchFamily="18" charset="0"/>
                <a:cs typeface="Times New Roman" pitchFamily="18" charset="0"/>
              </a:rPr>
              <a:t>криптомаршрутизаторов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 err="1">
                <a:latin typeface="Times New Roman" pitchFamily="18" charset="0"/>
                <a:cs typeface="Times New Roman" pitchFamily="18" charset="0"/>
              </a:rPr>
              <a:t>VipNet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РИЦ предоставляет в адрес ФГБУЗ "Центр крови ФМБА России" полученные от Заявителя файлы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расширения лицензии согласно количеству подключаемых объектов автоматизации (сеть N 2029);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ФГБУЗ "Центр крови ФМБА России" на основе полученных файлов расширения лицензии передает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файл-дистрибутив начальной установки *.</a:t>
            </a:r>
            <a:r>
              <a:rPr lang="ru-RU" sz="1400" b="0" dirty="0" err="1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РИЦ заключает с Заявителем соглашение/договор о совместной обработке персональных данных</a:t>
            </a:r>
          </a:p>
          <a:p>
            <a:pPr marL="0" indent="0">
              <a:buNone/>
            </a:pP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согласно которому оператором персональных данных является РИЦ, который несет всю ответственность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за соблюдение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требований информационной безопасности при обмене данными с Заявителем;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285992"/>
            <a:ext cx="6663684" cy="2727184"/>
          </a:xfrm>
        </p:spPr>
        <p:txBody>
          <a:bodyPr/>
          <a:lstStyle/>
          <a:p>
            <a:pPr marL="0" indent="0">
              <a:buNone/>
            </a:pP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8. По завершении работ РИЦ предоставляет в ФГБУЗ "Центр крови ФМБА России" копии следующих</a:t>
            </a:r>
          </a:p>
          <a:p>
            <a:pPr marL="0" indent="0">
              <a:buNone/>
            </a:pP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документов Заявителя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копию акта ввода в эксплуатацию системы;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копию поэтажного плана с размещением компьютерного и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сетевого оборудования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копию Технического паспорта системы и аттестат соответствия объекта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информатизации требованиям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безопасности информации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714356"/>
            <a:ext cx="5857916" cy="428628"/>
          </a:xfrm>
        </p:spPr>
        <p:txBody>
          <a:bodyPr/>
          <a:lstStyle/>
          <a:p>
            <a:pPr algn="ctr"/>
            <a:r>
              <a:rPr lang="ru-RU" sz="1800" dirty="0" smtClean="0"/>
              <a:t>ЕДИНЫЙ ДОНОРСКИЙ ЦЕНТР</a:t>
            </a:r>
            <a:endParaRPr lang="ru-RU" sz="1800" dirty="0"/>
          </a:p>
        </p:txBody>
      </p:sp>
      <p:pic>
        <p:nvPicPr>
          <p:cNvPr id="4" name="Содержимое 3" descr="ED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142984"/>
            <a:ext cx="6357950" cy="4685576"/>
          </a:xfrm>
        </p:spPr>
      </p:pic>
    </p:spTree>
    <p:extLst>
      <p:ext uri="{BB962C8B-B14F-4D97-AF65-F5344CB8AC3E}">
        <p14:creationId xmlns:p14="http://schemas.microsoft.com/office/powerpoint/2010/main" val="178220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132856"/>
            <a:ext cx="7167740" cy="3600400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ФЕДЕРАЛЬНЫЙ ЗАКОН </a:t>
            </a:r>
            <a:r>
              <a:rPr lang="en-US" sz="1200" dirty="0">
                <a:solidFill>
                  <a:srgbClr val="FF0000"/>
                </a:solidFill>
              </a:rPr>
              <a:t>N 125-</a:t>
            </a:r>
            <a:r>
              <a:rPr lang="ru-RU" sz="1200" dirty="0">
                <a:solidFill>
                  <a:srgbClr val="FF0000"/>
                </a:solidFill>
              </a:rPr>
              <a:t>ФЗ</a:t>
            </a:r>
            <a:r>
              <a:rPr lang="ru-RU" sz="1200" dirty="0" smtClean="0">
                <a:solidFill>
                  <a:srgbClr val="FF0000"/>
                </a:solidFill>
              </a:rPr>
              <a:t> «О </a:t>
            </a:r>
            <a:r>
              <a:rPr lang="ru-RU" sz="1200" dirty="0">
                <a:solidFill>
                  <a:srgbClr val="FF0000"/>
                </a:solidFill>
              </a:rPr>
              <a:t>ДОНОРСТВЕ КРОВИ И ЕЕ </a:t>
            </a:r>
            <a:r>
              <a:rPr lang="ru-RU" sz="1200" dirty="0" smtClean="0">
                <a:solidFill>
                  <a:srgbClr val="FF0000"/>
                </a:solidFill>
              </a:rPr>
              <a:t>КОМПОНЕНТОВ»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         </a:t>
            </a:r>
            <a:r>
              <a:rPr lang="ru-RU" sz="1200" dirty="0" smtClean="0">
                <a:solidFill>
                  <a:srgbClr val="FF0000"/>
                </a:solidFill>
              </a:rPr>
              <a:t>Статья </a:t>
            </a:r>
            <a:r>
              <a:rPr lang="ru-RU" sz="1200" dirty="0">
                <a:solidFill>
                  <a:srgbClr val="FF0000"/>
                </a:solidFill>
              </a:rPr>
              <a:t>20. База данных донорства крови и ее </a:t>
            </a:r>
            <a:r>
              <a:rPr lang="ru-RU" sz="1200" dirty="0" smtClean="0">
                <a:solidFill>
                  <a:srgbClr val="FF0000"/>
                </a:solidFill>
              </a:rPr>
              <a:t>компонентов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/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 целях обеспечения контроля в сфере обращения донорской крови и (или) ее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компонентов в Российской Федерации осуществляются создание и ведение базы данных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донорства крови и ее компонентов, в которую вносятся биометрические персональные данные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донора и в которой они обрабатываются при наличии его согласия в письменной форме.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База данных донорства крови и ее компонентов обеспечивает: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1) возможность установления личности донора и личности реципиента;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2) идентификацию донорской крови и ее компонентов;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3) учет результатов исследования донорской крови и ее компонентов на этапах заготовки,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хранения, транспортировки, клинического использования, результатов утилизации;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4) наблюдение за последствиями трансфузии (переливания) донорской крови и (или) ее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компонентов (посттрансфузионные реакции и осложнения).</a:t>
            </a:r>
          </a:p>
          <a:p>
            <a:endParaRPr lang="ru-RU" sz="1200" dirty="0"/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800" dirty="0" smtClean="0"/>
              <a:t>ЕДИНЫЙ ДОНОРСКИЙ ЦЕНТР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2426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285992"/>
            <a:ext cx="7023724" cy="3159232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В базе данных донорства крови и ее компонентов в режиме реального времени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содержится информация: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1) об объеме заготовленной донорской крови и ее компонентов;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2) о запасе донорской крови и ее компонентов с указанием группы крови, </a:t>
            </a:r>
            <a:r>
              <a:rPr lang="ru-RU" sz="1200" b="0" dirty="0" err="1">
                <a:latin typeface="Times New Roman" pitchFamily="18" charset="0"/>
                <a:cs typeface="Times New Roman" pitchFamily="18" charset="0"/>
              </a:rPr>
              <a:t>резуспринадлежности</a:t>
            </a:r>
            <a:endParaRPr lang="ru-RU" sz="12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фенотипа;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3) о посттрансфузионных реакциях и об осложнениях у реципиентов;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4) об обращении донорской крови и (или) ее компонентов;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5) о деятельности субъектов обращения донорской крови и (или) ее компонентов;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6) о количестве случаев безвозмездно переданных в организации, находящиеся за</a:t>
            </a:r>
          </a:p>
          <a:p>
            <a:pPr marL="0" indent="0">
              <a:buNone/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пределами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территории Российской Федерации, донорской крови и (или) ее компонентов и об их</a:t>
            </a:r>
          </a:p>
          <a:p>
            <a:pPr marL="0" indent="0">
              <a:buNone/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объеме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7) о лицах (персональные данные), у которых выявлены медицинские противопоказания</a:t>
            </a:r>
          </a:p>
          <a:p>
            <a:pPr marL="0" indent="0">
              <a:buNone/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временные или постоянные) для сдачи крови и (или) ее компонентов.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800" dirty="0" smtClean="0"/>
              <a:t>ЕДИНЫЙ ДОНОРСКИЙ ЦЕНТР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3249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8926" y="2285992"/>
            <a:ext cx="5786478" cy="3447264"/>
          </a:xfrm>
        </p:spPr>
        <p:txBody>
          <a:bodyPr/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База данных донорства крови и ее компонентов содержит федеральный регистр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доноров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(далее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регистр) в целях обеспечения безопасности донорской крови и ее компонентов.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В регистр вносится следующая информация о каждом доноре после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донорской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функции: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1) фамилия, имя, отчество и в случае их изменения иные фамилия, имя, отчество;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2) дата рождения;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3) пол;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4) информация о регистрации по месту жительства или пребывания;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5) реквизиты паспорта или иного удостоверяющего личность документа;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6) дата включения в регистр;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7) группа крови, резус-принадлежность, информация об исследованных антигенах и о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наличии иммунных антител;</a:t>
            </a:r>
          </a:p>
          <a:p>
            <a:pPr marL="0" indent="0">
              <a:buNone/>
            </a:pP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8) информация о предыдущих </a:t>
            </a:r>
            <a:r>
              <a:rPr lang="ru-RU" sz="1100" b="0" dirty="0" err="1">
                <a:latin typeface="Times New Roman" pitchFamily="18" charset="0"/>
                <a:cs typeface="Times New Roman" pitchFamily="18" charset="0"/>
              </a:rPr>
              <a:t>донациях</a:t>
            </a:r>
            <a:r>
              <a:rPr lang="ru-RU" sz="11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7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9) информация о перенесенных инфекционных заболеваниях, нахождении в контакте с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инфекционными больными, пребывании на территориях, на которых существует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угроза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возникновения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и (или) распространения массовых инфекционных заболеваний или эпидемий,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употреблении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наркотических средств, психотропных веществ, о работе с вредными и (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или)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опасными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условиями труда, а также вакцинациях и хирургических вмешательствах,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выполненных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течение года до даты сдачи крови и (или) ее компонентов;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10) информация о награждении нагрудными знаками "Почетный донор СССР" и "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Почетный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донор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en-US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Информация, содержащаяся в базе данных донорства крови и ее компонентов,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государственным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информационным ресурсом.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7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285992"/>
            <a:ext cx="6735692" cy="3643338"/>
          </a:xfrm>
        </p:spPr>
        <p:txBody>
          <a:bodyPr/>
          <a:lstStyle/>
          <a:p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21. Организация ведения базы данных донорства крови и ее компонентов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Ведение базы данных донорства крови и ее компонентов осуществляется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уполномоченным федеральным органом исполнительной власти, осуществляющим функции по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организации деятельности службы крови.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2. Порядок ведения базы данных донорства крови и ее компонентов, в том числе ведение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регистра, сроки и форма представления информации в базу данных донорства крови и ее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компонентов, а также порядок доступа к информации, содержащейся в ней, и ее использования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устанавливается Правительством Российской Федерации.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3. Информация, необходимая для ведения базы данных донорства крови и ее компонентов,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передается донорами, реципиентами, законными представителями реципиентов и субъектами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обращения донорской крови и (или) ее компонентов на безвозмездной основе в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уполномоченный федеральный орган исполнительной власти, осуществляющий функции по</a:t>
            </a:r>
          </a:p>
          <a:p>
            <a:pPr marL="0" indent="0">
              <a:buNone/>
            </a:pP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организации деятельности службы крови.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/>
              <a:t>Документы, регламентирующие создание и работу единого донорского центра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475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85992"/>
            <a:ext cx="7959828" cy="3643338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ведении единой базы данных по осуществлению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мероприятий, связанных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с обеспечением безопасности донорской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крови и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ее компонентов, развитием, организацией и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пропагандой донорства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крови и ее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компонентов»</a:t>
            </a:r>
          </a:p>
          <a:p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 Р А В И Л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А ведения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единой базы данных по осуществлению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мероприятий, связанных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 обеспечением безопасности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донорской крови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и ее компонентов, развитием, организацией</a:t>
            </a:r>
          </a:p>
          <a:p>
            <a:pPr marL="0" indent="0">
              <a:buNone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    и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пропагандой донорства крови и ее компонентов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916" cy="785818"/>
          </a:xfrm>
        </p:spPr>
        <p:txBody>
          <a:bodyPr/>
          <a:lstStyle/>
          <a:p>
            <a:r>
              <a:rPr lang="ru-RU" sz="2000" dirty="0" err="1" smtClean="0"/>
              <a:t>Постановение</a:t>
            </a:r>
            <a:r>
              <a:rPr lang="ru-RU" sz="2000" dirty="0" smtClean="0"/>
              <a:t> правительства РФ </a:t>
            </a:r>
            <a:br>
              <a:rPr lang="ru-RU" sz="2000" dirty="0" smtClean="0"/>
            </a:br>
            <a:r>
              <a:rPr lang="ru-RU" sz="2000" dirty="0" smtClean="0"/>
              <a:t>от </a:t>
            </a:r>
            <a:r>
              <a:rPr lang="ru-RU" sz="2000" dirty="0"/>
              <a:t>5 августа 2013 г. № </a:t>
            </a:r>
            <a:r>
              <a:rPr lang="ru-RU" sz="2000" dirty="0" smtClean="0"/>
              <a:t>667</a:t>
            </a:r>
            <a:r>
              <a:rPr lang="en-US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8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85992"/>
            <a:ext cx="7815812" cy="3643338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 базе данных донорства крови и ее компонентов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режиме реального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времени обеспечивается ежедневный сбор информации: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а) об объеме заготовленной донорской крови и ее компонентов;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б) о запасе донорской крови и ее компонентов с указанием группы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крови, резус-принадлежности и фенотипа;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в) о посттрансфузионных реакциях и об осложнениях у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реципиентов (с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1 января 2016 г.);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г) об обращении донорской крови и (или) ее компонентов;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д) о деятельности субъектов обращения донорской крови и (или) ее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компонентов (с 1 января 2016 г.);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е) о количестве случаев безвозмездно переданной в организации,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находящиеся за пределами территории Российской Федерации, донорской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крови и (или) ее компонентов и их объеме;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ж) о лицах (персональные данные), у которых выявлены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медицинские противопоказания (временные или постоянные) для сдачи</a:t>
            </a:r>
          </a:p>
          <a:p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крови и (или) ее компонентов.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81326" y="1268760"/>
            <a:ext cx="5857916" cy="78581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err="1" smtClean="0"/>
              <a:t>Постановение</a:t>
            </a:r>
            <a:r>
              <a:rPr lang="ru-RU" sz="2000" dirty="0" smtClean="0"/>
              <a:t> правительства РФ </a:t>
            </a:r>
            <a:br>
              <a:rPr lang="ru-RU" sz="2000" dirty="0" smtClean="0"/>
            </a:br>
            <a:r>
              <a:rPr lang="ru-RU" sz="2000" dirty="0" smtClean="0"/>
              <a:t>от 5 августа 2013 г. № 667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743804" cy="3643338"/>
          </a:xfrm>
        </p:spPr>
        <p:txBody>
          <a:bodyPr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Информация, указанная в подпункте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"ж" пункта 5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подпункте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"и" пункта 6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настоящих Правил, передается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ежедневно специализированными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медицинскими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организациями (противотуберкулезными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, кожно-венерологическими,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наркологическими, психоневрологическими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диспансерами, центрами по профилактике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и борьбе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со СПИДом и инфекционными заболеваниями, центрами гигиены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и эпидемиологии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защиты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прав потребителей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и благополучия человека, а также центрами гигиены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и эпидемиологии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Федерального медико-биологического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агентства) оператору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или соответствующей организации,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осуществляющей деятельность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в сфере обращения донорской крови и (или) ее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компонентов, которые </a:t>
            </a: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>размещают ее в базе данных донорства крови и ее компонентов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ж)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группа крови, резус-принадлежность, информация 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исследованных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антигенах и о наличии иммунных антител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и)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о перенесенных инфекционных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заболеваниях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нахождении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контакте с инфекционными больными, пребывании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территориях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 которых существует угроза возникновения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(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или) распространения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массовых инфекционных заболеваний или эпидемий, 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употреблении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наркотических средств, психотропных веществ, о работе 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вредными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(или) опасными условиями труда, а также о 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вакцинациях и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хирургических вмешательствах, выполненных в течение одного года </a:t>
            </a:r>
            <a:r>
              <a:rPr lang="ru-RU" sz="1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дня </a:t>
            </a:r>
            <a:r>
              <a:rPr lang="ru-RU" sz="1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сдачи крови и (или) ее компонентов;</a:t>
            </a:r>
          </a:p>
          <a:p>
            <a:endParaRPr lang="ru-RU" sz="1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8926" y="714356"/>
            <a:ext cx="5857916" cy="4286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ЕДИНЫЙ ДОНОРСКИЙ ЦЕНТР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81326" y="1268760"/>
            <a:ext cx="5857916" cy="78581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err="1" smtClean="0"/>
              <a:t>Постановение</a:t>
            </a:r>
            <a:r>
              <a:rPr lang="ru-RU" sz="2000" dirty="0" smtClean="0"/>
              <a:t> правительства РФ </a:t>
            </a:r>
            <a:br>
              <a:rPr lang="ru-RU" sz="2000" dirty="0" smtClean="0"/>
            </a:br>
            <a:r>
              <a:rPr lang="ru-RU" sz="2000" dirty="0" smtClean="0"/>
              <a:t>от 5 августа 2013 г. № 667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3793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1745</Words>
  <Application>Microsoft Office PowerPoint</Application>
  <PresentationFormat>Экран (4:3)</PresentationFormat>
  <Paragraphs>152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Итоги работы Единого донорского центра за 2017 г.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Постановение правительства РФ  от 5 августа 2013 г. № 667  </vt:lpstr>
      <vt:lpstr>Презентация PowerPoint</vt:lpstr>
      <vt:lpstr>Презентация PowerPoint</vt:lpstr>
      <vt:lpstr>Презентация PowerPoint</vt:lpstr>
      <vt:lpstr>Порядок подключения учреждений СК к ЕИС службы крови.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Документы, регламентирующие создание и работу единого донорского центра:</vt:lpstr>
      <vt:lpstr>ЕДИНЫЙ ДОНОРСКИЙ ЦЕНТР</vt:lpstr>
    </vt:vector>
  </TitlesOfParts>
  <Company>SPN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bryantsev</dc:creator>
  <cp:lastModifiedBy>wadm</cp:lastModifiedBy>
  <cp:revision>280</cp:revision>
  <cp:lastPrinted>2017-12-06T05:53:41Z</cp:lastPrinted>
  <dcterms:created xsi:type="dcterms:W3CDTF">2008-11-10T16:15:46Z</dcterms:created>
  <dcterms:modified xsi:type="dcterms:W3CDTF">2017-12-06T05:55:02Z</dcterms:modified>
</cp:coreProperties>
</file>